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5" r:id="rId2"/>
    <p:sldId id="281" r:id="rId3"/>
    <p:sldId id="302" r:id="rId4"/>
    <p:sldId id="326" r:id="rId5"/>
    <p:sldId id="329" r:id="rId6"/>
    <p:sldId id="330" r:id="rId7"/>
    <p:sldId id="331" r:id="rId8"/>
    <p:sldId id="328" r:id="rId9"/>
    <p:sldId id="307" r:id="rId10"/>
    <p:sldId id="308" r:id="rId11"/>
    <p:sldId id="311" r:id="rId12"/>
    <p:sldId id="310" r:id="rId13"/>
    <p:sldId id="313" r:id="rId14"/>
    <p:sldId id="312" r:id="rId15"/>
    <p:sldId id="314" r:id="rId16"/>
    <p:sldId id="327" r:id="rId17"/>
    <p:sldId id="333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047" cy="496729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541" y="0"/>
            <a:ext cx="2930047" cy="496729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03620C1A-5D3E-4FFC-BB0B-AA46F98DC518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198"/>
            <a:ext cx="2930047" cy="49672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541" y="9444198"/>
            <a:ext cx="2930047" cy="49672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1B30BD7B-D2FD-4423-9D60-B8D0A7580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78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047" cy="496729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541" y="0"/>
            <a:ext cx="2930047" cy="496729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3C69D5A4-0506-40BE-B1A6-F29845613FFD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2" y="4722892"/>
            <a:ext cx="5409561" cy="4473734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198"/>
            <a:ext cx="2930047" cy="49672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541" y="9444198"/>
            <a:ext cx="2930047" cy="49672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8A755569-298E-494D-8D0B-A980CCFC9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1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925" indent="-284747" defTabSz="922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151" indent="-227798" defTabSz="922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328" indent="-227798" defTabSz="922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504" indent="-227798" defTabSz="922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2100" indent="-227798" defTabSz="922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693" indent="-227798" defTabSz="922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89" indent="-227798" defTabSz="922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884" indent="-227798" defTabSz="922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7E0198-7837-4412-8146-EB3661C6CA7B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5569-298E-494D-8D0B-A980CCFC9E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3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C4D42-32FC-4627-8AA6-C24C022916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8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7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2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9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2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3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8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8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2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5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B7EA-DF46-4C04-AF0A-14BDFA7CAF0C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FCF4-BFD7-4ECB-9B76-1896CA46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4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2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8D5AD-9089-4D85-906F-5F0E118FE45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C49758-B57C-448D-837D-95F353AAC6A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52" name="Заголовок 2"/>
          <p:cNvSpPr>
            <a:spLocks noGrp="1"/>
          </p:cNvSpPr>
          <p:nvPr>
            <p:ph type="ctrTitle"/>
          </p:nvPr>
        </p:nvSpPr>
        <p:spPr>
          <a:xfrm>
            <a:off x="696163" y="1988840"/>
            <a:ext cx="8423275" cy="2232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Об организации отдыха, оздоровления, занятости детей и подростков в Республике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Татарстан в 2015 году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71801" y="5517231"/>
            <a:ext cx="4608512" cy="602581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4342" name="Picture 18" descr="Герб Республики Татарст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06" y="168674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0" y="25132"/>
            <a:ext cx="6588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700881" y="6459296"/>
            <a:ext cx="8417069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Лениногорский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дом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 fontAlgn="t">
              <a:buNone/>
            </a:pPr>
            <a:r>
              <a:rPr lang="ru-RU" sz="1800" b="1" dirty="0" smtClean="0"/>
              <a:t>Охват </a:t>
            </a:r>
            <a:r>
              <a:rPr lang="ru-RU" sz="1800" b="1" dirty="0"/>
              <a:t>детей – </a:t>
            </a:r>
            <a:r>
              <a:rPr lang="ru-RU" sz="1800" b="1" dirty="0" smtClean="0"/>
              <a:t>38 </a:t>
            </a:r>
            <a:r>
              <a:rPr lang="ru-RU" sz="1800" b="1" dirty="0"/>
              <a:t>чел.</a:t>
            </a:r>
          </a:p>
          <a:p>
            <a:pPr marL="0" indent="0" fontAlgn="t">
              <a:buNone/>
            </a:pPr>
            <a:r>
              <a:rPr lang="ru-RU" sz="1800" b="1" dirty="0"/>
              <a:t>Место проведения – ДОЛ </a:t>
            </a:r>
            <a:r>
              <a:rPr lang="ru-RU" sz="1800" b="1" dirty="0" smtClean="0"/>
              <a:t>«Родничок» </a:t>
            </a:r>
            <a:r>
              <a:rPr lang="ru-RU" sz="1800" b="1" dirty="0"/>
              <a:t>РТ, </a:t>
            </a:r>
            <a:r>
              <a:rPr lang="ru-RU" sz="1800" b="1" dirty="0" smtClean="0"/>
              <a:t>Лениногорский район, </a:t>
            </a:r>
            <a:r>
              <a:rPr lang="ru-RU" sz="1800" b="1" dirty="0" err="1" smtClean="0"/>
              <a:t>с.Глазово</a:t>
            </a:r>
            <a:r>
              <a:rPr lang="ru-RU" sz="1800" b="1" dirty="0" smtClean="0"/>
              <a:t>, Сроки </a:t>
            </a:r>
            <a:r>
              <a:rPr lang="ru-RU" sz="1800" b="1" dirty="0"/>
              <a:t>проведения </a:t>
            </a:r>
            <a:r>
              <a:rPr lang="ru-RU" sz="1800" b="1" dirty="0" smtClean="0"/>
              <a:t>смены-08.06-28.06</a:t>
            </a:r>
            <a:endParaRPr lang="ru-RU" sz="1800" dirty="0"/>
          </a:p>
        </p:txBody>
      </p:sp>
      <p:pic>
        <p:nvPicPr>
          <p:cNvPr id="4" name="Picture 2" descr="C:\Users\Низамова\Desktop\фото открытия лагеря\лениногоррск\IMG_2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07" y="4437112"/>
            <a:ext cx="2350349" cy="17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Низамова\Desktop\фото открытия лагеря\лениногоррск\IMG_2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417303" cy="18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изамова\Desktop\фото открытия лагеря\лениногоррск\IMG_2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71" y="2276872"/>
            <a:ext cx="2417300" cy="180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70" y="4358371"/>
            <a:ext cx="2448273" cy="182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Нурлатский детский дом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1800" b="1" dirty="0" smtClean="0"/>
              <a:t>Охват </a:t>
            </a:r>
            <a:r>
              <a:rPr lang="ru-RU" sz="1800" b="1" dirty="0" smtClean="0"/>
              <a:t>детей – 50 чел.</a:t>
            </a:r>
            <a:endParaRPr lang="ru-RU" sz="1800" b="1" dirty="0"/>
          </a:p>
          <a:p>
            <a:pPr marL="0" indent="0" fontAlgn="t">
              <a:buNone/>
            </a:pPr>
            <a:r>
              <a:rPr lang="ru-RU" sz="1800" b="1" dirty="0"/>
              <a:t>Место проведения </a:t>
            </a:r>
            <a:r>
              <a:rPr lang="ru-RU" sz="1800" b="1" dirty="0" smtClean="0"/>
              <a:t>– ЛТО «ТЕРЕМОК» РТ, Зеленодольский район, </a:t>
            </a:r>
            <a:r>
              <a:rPr lang="ru-RU" sz="1800" b="1" dirty="0" err="1" smtClean="0"/>
              <a:t>с.Нурлаты</a:t>
            </a:r>
            <a:endParaRPr lang="ru-RU" sz="1800" b="1" dirty="0" smtClean="0"/>
          </a:p>
          <a:p>
            <a:pPr marL="0" indent="0" fontAlgn="t">
              <a:buNone/>
            </a:pPr>
            <a:r>
              <a:rPr lang="ru-RU" sz="1800" b="1" dirty="0" smtClean="0"/>
              <a:t>Сроки проведения смены-08.06-28.06</a:t>
            </a:r>
            <a:endParaRPr lang="ru-RU" sz="1800" dirty="0"/>
          </a:p>
          <a:p>
            <a:endParaRPr lang="ru-RU" dirty="0"/>
          </a:p>
        </p:txBody>
      </p:sp>
      <p:pic>
        <p:nvPicPr>
          <p:cNvPr id="8" name="Picture 5" descr="C:\Users\Низамова\Desktop\фото открытия лагеря\теремок\DSCN6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30" y="2204864"/>
            <a:ext cx="3024337" cy="19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Низамова\Desktop\фото открытия лагеря\теремок\P6260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63" y="2140979"/>
            <a:ext cx="2802213" cy="21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Низамова\Desktop\фото открытия лагеря\теремок\P6100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30" y="4363829"/>
            <a:ext cx="3013578" cy="22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2333"/>
            <a:ext cx="2928843" cy="21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Чистопольский детский дом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03180"/>
            <a:ext cx="8229600" cy="4525963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1800" b="1" dirty="0" smtClean="0"/>
              <a:t>Охват </a:t>
            </a:r>
            <a:r>
              <a:rPr lang="ru-RU" sz="1800" b="1" dirty="0" smtClean="0"/>
              <a:t>детей – 30 чел.</a:t>
            </a:r>
            <a:endParaRPr lang="ru-RU" sz="1800" b="1" dirty="0"/>
          </a:p>
          <a:p>
            <a:pPr marL="0" indent="0" fontAlgn="t">
              <a:buNone/>
            </a:pPr>
            <a:r>
              <a:rPr lang="ru-RU" sz="1800" b="1" dirty="0"/>
              <a:t>Место проведения </a:t>
            </a:r>
            <a:r>
              <a:rPr lang="ru-RU" sz="1800" b="1" dirty="0" smtClean="0"/>
              <a:t>– ЛОЛ «Березка» РТ, Чистопольский район, </a:t>
            </a:r>
            <a:r>
              <a:rPr lang="ru-RU" sz="1800" b="1" dirty="0" err="1" smtClean="0"/>
              <a:t>с.Четырчи</a:t>
            </a:r>
            <a:endParaRPr lang="ru-RU" sz="1800" b="1" dirty="0" smtClean="0"/>
          </a:p>
          <a:p>
            <a:pPr marL="0" indent="0" fontAlgn="t">
              <a:buNone/>
            </a:pPr>
            <a:r>
              <a:rPr lang="ru-RU" sz="1800" b="1" dirty="0" smtClean="0"/>
              <a:t>Сроки проведения смены-10.06-30.06</a:t>
            </a:r>
            <a:endParaRPr lang="ru-RU" sz="1800" dirty="0"/>
          </a:p>
          <a:p>
            <a:endParaRPr lang="ru-RU" dirty="0"/>
          </a:p>
        </p:txBody>
      </p:sp>
      <p:pic>
        <p:nvPicPr>
          <p:cNvPr id="12" name="Picture 8" descr="C:\Users\Низамова\Desktop\фото открытия лагеря\фото ЛОЛ Березка\DSCN65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9"/>
          <a:stretch/>
        </p:blipFill>
        <p:spPr bwMode="auto">
          <a:xfrm>
            <a:off x="899592" y="2276872"/>
            <a:ext cx="3233898" cy="17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Низамова\Desktop\фото открытия лагеря\фото ЛОЛ Березка\столов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238644" cy="24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Низамова\Desktop\фото открытия лагеря\фото ЛОЛ Березка\территория лагер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1766"/>
            <a:ext cx="324036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05857"/>
            <a:ext cx="3238644" cy="181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школа-интернат №11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VIII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764704"/>
            <a:ext cx="8363272" cy="4525963"/>
          </a:xfrm>
        </p:spPr>
        <p:txBody>
          <a:bodyPr/>
          <a:lstStyle/>
          <a:p>
            <a:pPr marL="0" indent="0" fontAlgn="t">
              <a:buNone/>
            </a:pPr>
            <a:r>
              <a:rPr lang="ru-RU" sz="1800" b="1" dirty="0" smtClean="0"/>
              <a:t>Охват </a:t>
            </a:r>
            <a:r>
              <a:rPr lang="ru-RU" sz="1800" b="1" dirty="0"/>
              <a:t>детей – </a:t>
            </a:r>
            <a:r>
              <a:rPr lang="ru-RU" sz="1800" b="1" dirty="0" smtClean="0"/>
              <a:t>94 </a:t>
            </a:r>
            <a:r>
              <a:rPr lang="ru-RU" sz="1800" b="1" dirty="0"/>
              <a:t>чел.</a:t>
            </a:r>
          </a:p>
          <a:p>
            <a:pPr marL="0" indent="0" fontAlgn="t">
              <a:buNone/>
            </a:pPr>
            <a:r>
              <a:rPr lang="ru-RU" sz="1800" b="1" dirty="0"/>
              <a:t>Место проведения – </a:t>
            </a:r>
            <a:r>
              <a:rPr lang="ru-RU" sz="1800" b="1" dirty="0" smtClean="0"/>
              <a:t>ДОЛ «Солнышко» </a:t>
            </a:r>
            <a:r>
              <a:rPr lang="ru-RU" sz="1800" b="1" dirty="0"/>
              <a:t>РТ, </a:t>
            </a:r>
            <a:r>
              <a:rPr lang="ru-RU" sz="1800" b="1" dirty="0" smtClean="0"/>
              <a:t>Высокогорский район</a:t>
            </a:r>
            <a:r>
              <a:rPr lang="ru-RU" sz="1800" b="1" dirty="0"/>
              <a:t>, </a:t>
            </a:r>
            <a:r>
              <a:rPr lang="ru-RU" sz="1800" b="1" dirty="0" err="1" smtClean="0"/>
              <a:t>пос.Кульсеитово</a:t>
            </a:r>
            <a:endParaRPr lang="ru-RU" sz="1800" b="1" dirty="0"/>
          </a:p>
          <a:p>
            <a:pPr marL="0" indent="0" fontAlgn="t">
              <a:buNone/>
            </a:pPr>
            <a:r>
              <a:rPr lang="ru-RU" sz="1800" b="1" dirty="0"/>
              <a:t>Сроки проведения </a:t>
            </a:r>
            <a:r>
              <a:rPr lang="ru-RU" sz="1800" b="1" dirty="0" smtClean="0"/>
              <a:t>смены-19.06-09.07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Picture 6" descr="C:\Users\Низамова\Desktop\фото открытия лагеря\казань\IMG_2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35" y="2529523"/>
            <a:ext cx="3024337" cy="20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Низамова\Desktop\фото открытия лагеря\казань\IMG_2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2" y="2529523"/>
            <a:ext cx="3114580" cy="20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Низамова\Desktop\фото открытия лагеря\казань\IMG_4441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5" y="4665856"/>
            <a:ext cx="3086837" cy="20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35" y="4621171"/>
            <a:ext cx="3161657" cy="210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0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Мензелинская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школа-интернат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/>
          <a:lstStyle/>
          <a:p>
            <a:pPr marL="0" indent="0" fontAlgn="t">
              <a:buNone/>
            </a:pPr>
            <a:r>
              <a:rPr lang="ru-RU" sz="1800" b="1" dirty="0" smtClean="0"/>
              <a:t>Охват </a:t>
            </a:r>
            <a:r>
              <a:rPr lang="ru-RU" sz="1800" b="1" dirty="0"/>
              <a:t>детей – </a:t>
            </a:r>
            <a:r>
              <a:rPr lang="ru-RU" sz="1800" b="1" dirty="0" smtClean="0"/>
              <a:t>45 </a:t>
            </a:r>
            <a:r>
              <a:rPr lang="ru-RU" sz="1800" b="1" dirty="0"/>
              <a:t>чел.</a:t>
            </a:r>
          </a:p>
          <a:p>
            <a:pPr marL="0" indent="0" fontAlgn="t">
              <a:buNone/>
            </a:pPr>
            <a:r>
              <a:rPr lang="ru-RU" sz="1800" b="1" dirty="0"/>
              <a:t>Место проведения – </a:t>
            </a:r>
            <a:r>
              <a:rPr lang="ru-RU" sz="1800" b="1" dirty="0" smtClean="0"/>
              <a:t>ЗОЛ «Полянка» </a:t>
            </a:r>
            <a:r>
              <a:rPr lang="ru-RU" sz="1800" b="1" dirty="0"/>
              <a:t>РТ, </a:t>
            </a:r>
            <a:r>
              <a:rPr lang="ru-RU" sz="1800" b="1" dirty="0" smtClean="0"/>
              <a:t>Мензелинский район</a:t>
            </a:r>
            <a:r>
              <a:rPr lang="ru-RU" sz="1800" b="1" dirty="0"/>
              <a:t>, </a:t>
            </a:r>
            <a:r>
              <a:rPr lang="ru-RU" sz="1800" b="1" dirty="0" err="1" smtClean="0"/>
              <a:t>Юртовское</a:t>
            </a:r>
            <a:r>
              <a:rPr lang="ru-RU" sz="1800" b="1" dirty="0" smtClean="0"/>
              <a:t> сельское поселение</a:t>
            </a:r>
            <a:endParaRPr lang="ru-RU" sz="1800" b="1" dirty="0"/>
          </a:p>
          <a:p>
            <a:pPr marL="0" indent="0" fontAlgn="t">
              <a:buNone/>
            </a:pPr>
            <a:r>
              <a:rPr lang="ru-RU" sz="1800" b="1" dirty="0"/>
              <a:t>Сроки проведения </a:t>
            </a:r>
            <a:r>
              <a:rPr lang="ru-RU" sz="1800" b="1" dirty="0" smtClean="0"/>
              <a:t>смены-01.06-21.06</a:t>
            </a:r>
            <a:endParaRPr lang="ru-RU" sz="1800" dirty="0"/>
          </a:p>
          <a:p>
            <a:endParaRPr lang="ru-RU" dirty="0"/>
          </a:p>
        </p:txBody>
      </p:sp>
      <p:pic>
        <p:nvPicPr>
          <p:cNvPr id="8" name="Picture 2" descr="C:\Users\Низамова\Desktop\фото открытия лагеря\полянка мензелинск\DSC_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3016892" cy="20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Низамова\Desktop\фото открытия лагеря\полянка мензелинск\DSC_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10" y="2632366"/>
            <a:ext cx="2955581" cy="19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Низамова\Desktop\фото открытия лагеря\полянка мензелинск\DSC_0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32365"/>
            <a:ext cx="2955581" cy="19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Низамова\Desktop\фото открытия лагеря\полянка мензелинск\DSC_0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10741"/>
            <a:ext cx="2930484" cy="19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Бугульминская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школа-интернат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I,II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4525963"/>
          </a:xfrm>
        </p:spPr>
        <p:txBody>
          <a:bodyPr/>
          <a:lstStyle/>
          <a:p>
            <a:pPr marL="0" indent="0" fontAlgn="t">
              <a:buNone/>
            </a:pPr>
            <a:r>
              <a:rPr lang="ru-RU" sz="1800" b="1" dirty="0" smtClean="0"/>
              <a:t>Охват </a:t>
            </a:r>
            <a:r>
              <a:rPr lang="ru-RU" sz="1800" b="1" dirty="0"/>
              <a:t>детей – </a:t>
            </a:r>
            <a:r>
              <a:rPr lang="en-US" sz="1800" b="1" dirty="0"/>
              <a:t>2</a:t>
            </a:r>
            <a:r>
              <a:rPr lang="ru-RU" sz="1800" b="1" dirty="0" smtClean="0"/>
              <a:t>5 </a:t>
            </a:r>
            <a:r>
              <a:rPr lang="ru-RU" sz="1800" b="1" dirty="0"/>
              <a:t>чел.</a:t>
            </a:r>
          </a:p>
          <a:p>
            <a:pPr marL="0" indent="0" fontAlgn="t">
              <a:buNone/>
            </a:pPr>
            <a:r>
              <a:rPr lang="ru-RU" sz="1800" b="1" dirty="0"/>
              <a:t>Место проведения – </a:t>
            </a:r>
            <a:r>
              <a:rPr lang="ru-RU" sz="1800" b="1" dirty="0" smtClean="0"/>
              <a:t>ЛТО «Яблочко» </a:t>
            </a:r>
            <a:r>
              <a:rPr lang="ru-RU" sz="1800" b="1" dirty="0"/>
              <a:t>РТ, </a:t>
            </a:r>
            <a:r>
              <a:rPr lang="ru-RU" sz="1800" b="1" dirty="0" smtClean="0"/>
              <a:t>г. Бугульма</a:t>
            </a:r>
            <a:endParaRPr lang="ru-RU" sz="1800" b="1" dirty="0"/>
          </a:p>
          <a:p>
            <a:pPr marL="0" indent="0" fontAlgn="t">
              <a:buNone/>
            </a:pPr>
            <a:r>
              <a:rPr lang="ru-RU" sz="1800" b="1" dirty="0"/>
              <a:t>Сроки проведения </a:t>
            </a:r>
            <a:r>
              <a:rPr lang="ru-RU" sz="1800" b="1" dirty="0" smtClean="0"/>
              <a:t>смены-05.06-25.06</a:t>
            </a:r>
            <a:endParaRPr lang="ru-RU" sz="1800" dirty="0"/>
          </a:p>
          <a:p>
            <a:endParaRPr lang="ru-RU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09193"/>
            <a:ext cx="2706127" cy="20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Users\Татьяна\Desktop\Лагерь 2015\фото лагерь пожарка и театр\IMG_41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57" y="4791249"/>
            <a:ext cx="2705310" cy="175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Татьяна\Desktop\Лагерь 2015\фото лагерь открытие, сказки\IMG_39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09194"/>
            <a:ext cx="2592288" cy="203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Татьяна\Desktop\Лагерь 2015\фото лагерь открытие, сказки\IMG_37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87" y="4791249"/>
            <a:ext cx="2643381" cy="1755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31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201607"/>
              </p:ext>
            </p:extLst>
          </p:nvPr>
        </p:nvGraphicFramePr>
        <p:xfrm>
          <a:off x="253154" y="16004"/>
          <a:ext cx="8856985" cy="614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78"/>
                <a:gridCol w="3719303"/>
                <a:gridCol w="244015"/>
                <a:gridCol w="1296144"/>
                <a:gridCol w="3096345"/>
              </a:tblGrid>
              <a:tr h="604684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Продолжают</a:t>
                      </a:r>
                      <a:r>
                        <a:rPr lang="ru-R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работать лагеря 1 смены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473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профильной смены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сроки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Организаторы, место проведения</a:t>
                      </a:r>
                    </a:p>
                  </a:txBody>
                  <a:tcPr/>
                </a:tc>
              </a:tr>
              <a:tr h="937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Пришкольные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лагеря дневного пребывания и лагеря труда и отдыха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1.06-26.06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Отделы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 муниципальных районов Республики Татарстан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8091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смена: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>
                    <a:solidFill>
                      <a:schemeClr val="accent1"/>
                    </a:solidFill>
                  </a:tcPr>
                </a:tc>
              </a:tr>
              <a:tr h="443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Смена для детей-сирот,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обучающихся в образовательных организациях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человек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hMerge="1">
                  <a:txBody>
                    <a:bodyPr/>
                    <a:lstStyle/>
                    <a:p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24.06-14.07</a:t>
                      </a: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конкурсу (</a:t>
                      </a:r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Байтик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</a:tr>
              <a:tr h="443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Дуслык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», 300 чел.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21.06-08.07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Костер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</a:tr>
              <a:tr h="6258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Межрегиональный палаточный лагерь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«Болгар-</a:t>
                      </a:r>
                      <a:r>
                        <a:rPr lang="ru-RU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туган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тел», 600 чел.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23.06-29.06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Спасский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МР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</a:tr>
              <a:tr h="7453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Межрегиональная профильная смена «</a:t>
                      </a:r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Буляк-белем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65 чел.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24.06-11.07</a:t>
                      </a:r>
                    </a:p>
                  </a:txBody>
                  <a:tcPr marL="84966" marR="8496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Буляк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Актанышского МР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38203"/>
              </p:ext>
            </p:extLst>
          </p:nvPr>
        </p:nvGraphicFramePr>
        <p:xfrm>
          <a:off x="179512" y="116632"/>
          <a:ext cx="8856985" cy="655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78"/>
                <a:gridCol w="3719303"/>
                <a:gridCol w="1540159"/>
                <a:gridCol w="3096345"/>
              </a:tblGrid>
              <a:tr h="116853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профильной смены и лагеря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сроки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Организаторы</a:t>
                      </a:r>
                    </a:p>
                    <a:p>
                      <a:pPr algn="ctr"/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профильной смены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28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Юные химики «</a:t>
                      </a: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Орбиталь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l"/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человек</a:t>
                      </a:r>
                    </a:p>
                    <a:p>
                      <a:pPr algn="l"/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 на базе лицея-интерната </a:t>
                      </a: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им.Кирпичникова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),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26.06-13.07</a:t>
                      </a: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 общего образования и итоговой аттестации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</a:tr>
              <a:tr h="13463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Лингвистическая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(англо-американская) смена, 100 чел.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Костёр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11.07-28.07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 общего образования и итоговой аттестации</a:t>
                      </a:r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463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Смена юных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биологов «Биосфера», 80 чел.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Костёр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11.07-28.07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 общего образования и итоговой аттестации</a:t>
                      </a:r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685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66" marR="8496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Смена юных туристов и спасателей</a:t>
                      </a:r>
                    </a:p>
                    <a:p>
                      <a:pPr algn="l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Костёр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11.07-28.07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 дополнительного образования детей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688770" y="6375556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31640" y="610328"/>
            <a:ext cx="7848872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0402" y="134206"/>
            <a:ext cx="707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Организация отдыха детей в 2015 году</a:t>
            </a:r>
            <a:endParaRPr lang="ru-RU" sz="28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43604"/>
              </p:ext>
            </p:extLst>
          </p:nvPr>
        </p:nvGraphicFramePr>
        <p:xfrm>
          <a:off x="71299" y="59456"/>
          <a:ext cx="8892480" cy="5879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2480"/>
              </a:tblGrid>
              <a:tr h="67692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– 5324 чел.  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(2014 - 5550)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1655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(2014г. -1800) воспитанники детских домов и школ-интернатов на базе загородных лагерей, из них:</a:t>
                      </a:r>
                    </a:p>
                    <a:p>
                      <a:r>
                        <a:rPr lang="ru-RU" sz="20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</a:t>
                      </a:r>
                      <a:r>
                        <a:rPr lang="ru-RU" sz="20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воспитанников  детских домов</a:t>
                      </a:r>
                    </a:p>
                    <a:p>
                      <a:r>
                        <a:rPr lang="ru-RU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512 - обучающиеся коррекционных школ-интернатов</a:t>
                      </a:r>
                    </a:p>
                    <a:p>
                      <a:r>
                        <a:rPr lang="ru-RU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150 - участники детско-родительских смен</a:t>
                      </a:r>
                    </a:p>
                    <a:p>
                      <a:r>
                        <a:rPr lang="ru-RU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100 -  дети-сироты, воспитанники СПО</a:t>
                      </a:r>
                    </a:p>
                  </a:txBody>
                  <a:tcPr/>
                </a:tc>
              </a:tr>
              <a:tr h="914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дети-инвалиды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488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2950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одаренные</a:t>
                      </a:r>
                      <a:r>
                        <a:rPr lang="ru-R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социально активные дети - участники профильных смен на базе загородных лагерей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5592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социально-активные и одаренные дети, кадеты, дети-сироты  в республиканских профильных сменах </a:t>
                      </a:r>
                      <a:b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Черноморском побережье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717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indent="21590">
              <a:spcAft>
                <a:spcPts val="0"/>
              </a:spcAft>
            </a:pPr>
            <a:r>
              <a:rPr lang="ru-RU" sz="24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Отдых на </a:t>
            </a:r>
            <a:r>
              <a:rPr lang="ru-RU" sz="2400" b="1" dirty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Черноморском побережье в </a:t>
            </a:r>
            <a:r>
              <a:rPr lang="ru-RU" sz="24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2015 </a:t>
            </a:r>
            <a:r>
              <a:rPr lang="ru-RU" sz="2400" b="1" dirty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</a:t>
            </a:r>
            <a:r>
              <a:rPr lang="ru-RU" sz="24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.( 750 чел.) </a:t>
            </a:r>
            <a:endParaRPr lang="ru-RU" sz="2400" b="1" dirty="0">
              <a:solidFill>
                <a:srgbClr val="060696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753030"/>
              </p:ext>
            </p:extLst>
          </p:nvPr>
        </p:nvGraphicFramePr>
        <p:xfrm>
          <a:off x="1" y="620689"/>
          <a:ext cx="9129252" cy="626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3024336"/>
                <a:gridCol w="1728192"/>
                <a:gridCol w="1440160"/>
                <a:gridCol w="2469021"/>
              </a:tblGrid>
              <a:tr h="86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№№</a:t>
                      </a:r>
                    </a:p>
                    <a:p>
                      <a:pPr algn="ctr"/>
                      <a:r>
                        <a:rPr lang="ru-RU" sz="15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п.п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Название профильной смены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Планируемые сроки проведения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Место проведения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Ответственные за проведение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смены</a:t>
                      </a: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20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Время вперёд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(Активисты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ДОО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(150 чел.)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Июнь (1 смена)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08.06.2015г.-28.06.2015г.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Анапа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 «Витязево»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дополнительного образования 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696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Бинилект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(юные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физики) (100чел.)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(2 смена)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15.06.2015г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.-02.07.2015г.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Крым, ДОЛ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им.Казакевича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общего образования и итоговой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аттестации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718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Кадет-2015( 100чел.)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июнь (1 смена)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18.06.2015г.-10.07.2015г.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г.Туапсе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ДОЛ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«Солнышко»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общего образования и итоговой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аттестации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187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Мирас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»( 150 чел.)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июль (4 смена)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18.07.2015г.-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03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08.2015г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Крым, ДОЛ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им.Казакевича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 дополнительного образования детей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945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Смена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для детей-сирот и воспитанников из приемных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семей( 150чел.)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Июль(4 смена)</a:t>
                      </a:r>
                    </a:p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27.07.2015г.-16.08.2015г.</a:t>
                      </a:r>
                    </a:p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 «Витязево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», «Восход»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г.Анапа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опеки и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попечительства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718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«Спортсмены» (участники спартакиады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)(100чел.)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Август(5 смена)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08.08.2015г.-28.08.2015г.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Туапсе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 дополнительного образования детей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6F1F1-D701-458F-8694-4A90DEC193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905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Юбилейная смена, </a:t>
            </a:r>
            <a:br>
              <a:rPr lang="ru-RU" sz="28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посвященная 90-летию Артека!</a:t>
            </a:r>
            <a:endParaRPr lang="ru-RU" sz="2800" dirty="0"/>
          </a:p>
        </p:txBody>
      </p:sp>
      <p:pic>
        <p:nvPicPr>
          <p:cNvPr id="5123" name="Picture 3" descr="C:\Users\Denisova\Desktop\Ибрагимова А.М\Артек 2015\встреча с Дмитрием Медв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140493"/>
            <a:ext cx="4001995" cy="26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nisova\Desktop\Ибрагимова А.М\Артек 2015\встреча артек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59543"/>
            <a:ext cx="3940822" cy="263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6606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/>
              <a:t>29.05. - 17.06.2015</a:t>
            </a:r>
          </a:p>
          <a:p>
            <a:pPr fontAlgn="t"/>
            <a:r>
              <a:rPr lang="ru-RU" sz="2000" b="1" dirty="0" smtClean="0"/>
              <a:t>Участники </a:t>
            </a:r>
            <a:r>
              <a:rPr lang="ru-RU" sz="2000" b="1" dirty="0"/>
              <a:t>- активисты ДОО, </a:t>
            </a:r>
            <a:r>
              <a:rPr lang="ru-RU" sz="2000" b="1" dirty="0" smtClean="0"/>
              <a:t>21 </a:t>
            </a:r>
            <a:r>
              <a:rPr lang="ru-RU" sz="2000" b="1" dirty="0"/>
              <a:t>чел.</a:t>
            </a:r>
          </a:p>
          <a:p>
            <a:pPr fontAlgn="t"/>
            <a:r>
              <a:rPr lang="ru-RU" sz="2000" b="1" dirty="0"/>
              <a:t>Место проведения </a:t>
            </a:r>
            <a:r>
              <a:rPr lang="ru-RU" sz="2000" b="1" dirty="0" smtClean="0"/>
              <a:t>–п.Гурзуф, МДЦ «Артек»</a:t>
            </a:r>
            <a:endParaRPr lang="ru-RU" sz="2000" dirty="0"/>
          </a:p>
        </p:txBody>
      </p:sp>
      <p:pic>
        <p:nvPicPr>
          <p:cNvPr id="5125" name="Picture 5" descr="C:\Users\Denisova\Desktop\Ибрагимова А.М\Артек 2015\0000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0000"/>
            <a:ext cx="4536504" cy="30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Смена: </a:t>
            </a:r>
            <a:r>
              <a:rPr lang="ru-RU" sz="28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</a:t>
            </a:r>
            <a:r>
              <a:rPr lang="ru-RU" sz="2800" b="1" dirty="0" err="1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Дуслык</a:t>
            </a:r>
            <a:r>
              <a:rPr lang="ru-RU" sz="28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», 1.06-18.06.2015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fontAlgn="t">
              <a:buNone/>
            </a:pPr>
            <a:r>
              <a:rPr lang="ru-RU" sz="2000" b="1" dirty="0" smtClean="0"/>
              <a:t>Межрегиональный </a:t>
            </a:r>
            <a:r>
              <a:rPr lang="ru-RU" sz="2000" b="1" dirty="0" smtClean="0"/>
              <a:t>лагерь, 200 чел</a:t>
            </a:r>
            <a:r>
              <a:rPr lang="ru-RU" sz="2000" b="1" dirty="0"/>
              <a:t>.</a:t>
            </a:r>
          </a:p>
          <a:p>
            <a:pPr marL="0" indent="0" fontAlgn="t">
              <a:buNone/>
            </a:pPr>
            <a:r>
              <a:rPr lang="ru-RU" sz="2000" b="1" dirty="0"/>
              <a:t>Место проведения </a:t>
            </a:r>
            <a:r>
              <a:rPr lang="ru-RU" sz="2000" b="1" dirty="0" smtClean="0"/>
              <a:t>-</a:t>
            </a:r>
            <a:r>
              <a:rPr lang="ru-RU" sz="2400" b="1" dirty="0" smtClean="0"/>
              <a:t> </a:t>
            </a:r>
            <a:r>
              <a:rPr lang="ru-RU" sz="2000" b="1" dirty="0" smtClean="0"/>
              <a:t>«Костер»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170" name="Picture 2" descr="C:\Users\Denisova\AppData\Local\Temp\Rar$DI01.438\P605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94" y="4259225"/>
            <a:ext cx="3465033" cy="24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nisova\AppData\Local\Temp\Rar$DI06.828\P604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9" y="2187432"/>
            <a:ext cx="2640294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enisova\AppData\Local\Temp\Rar$DI08.219\P6030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16" y="396906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Denisova\AppData\Local\Temp\Rar$DI12.797\P602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06" y="908720"/>
            <a:ext cx="3802071" cy="270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Смена: «</a:t>
            </a:r>
            <a:r>
              <a:rPr lang="ru-RU" sz="2800" b="1" dirty="0" err="1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Буляк-белем</a:t>
            </a:r>
            <a:r>
              <a:rPr lang="ru-RU" sz="28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», 1.06-18.06.2015 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872209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000" b="1" dirty="0" smtClean="0"/>
              <a:t>Национально-культурный профиль, </a:t>
            </a:r>
            <a:r>
              <a:rPr lang="ru-RU" sz="2000" b="1" dirty="0" smtClean="0"/>
              <a:t>65 </a:t>
            </a:r>
            <a:r>
              <a:rPr lang="ru-RU" sz="2000" b="1" dirty="0"/>
              <a:t>чел.</a:t>
            </a:r>
          </a:p>
          <a:p>
            <a:pPr marL="0" indent="0" fontAlgn="t">
              <a:buNone/>
            </a:pPr>
            <a:r>
              <a:rPr lang="ru-RU" sz="2000" b="1" dirty="0"/>
              <a:t>Место проведения </a:t>
            </a:r>
            <a:r>
              <a:rPr lang="ru-RU" sz="2000" b="1" dirty="0" smtClean="0"/>
              <a:t>- </a:t>
            </a:r>
            <a:r>
              <a:rPr lang="ru-RU" sz="2000" b="1" dirty="0"/>
              <a:t>ДОЛ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Буляк</a:t>
            </a:r>
            <a:r>
              <a:rPr lang="ru-RU" sz="2000" b="1" dirty="0" smtClean="0"/>
              <a:t>»</a:t>
            </a:r>
            <a:endParaRPr lang="ru-RU" sz="2000" dirty="0"/>
          </a:p>
          <a:p>
            <a:endParaRPr lang="ru-RU" sz="3600" dirty="0"/>
          </a:p>
        </p:txBody>
      </p:sp>
      <p:pic>
        <p:nvPicPr>
          <p:cNvPr id="6146" name="Picture 2" descr="C:\Users\Denisova\AppData\Local\Temp\Rar$DI01.500\IMG_3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374741" cy="32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nisova\AppData\Local\Temp\Rar$DI05.656\IMG_3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92" y="836712"/>
            <a:ext cx="3724508" cy="27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nisova\AppData\Local\Temp\Rar$DI42.453\IMG_3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92" y="3789040"/>
            <a:ext cx="3724508" cy="27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4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indent="21590">
              <a:spcAft>
                <a:spcPts val="0"/>
              </a:spcAft>
            </a:pPr>
            <a:r>
              <a:rPr lang="ru-RU" sz="2800" b="1" dirty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Смена «Время вперёд</a:t>
            </a:r>
            <a:r>
              <a:rPr lang="ru-RU" sz="2800" b="1" dirty="0" smtClean="0">
                <a:solidFill>
                  <a:srgbClr val="06069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», 09.06 – 29.06.2015</a:t>
            </a:r>
            <a:endParaRPr lang="ru-RU" sz="2800" b="1" dirty="0">
              <a:solidFill>
                <a:srgbClr val="06069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6F1F1-D701-458F-8694-4A90DEC193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000" b="1" dirty="0" smtClean="0"/>
              <a:t>Участники </a:t>
            </a:r>
            <a:r>
              <a:rPr lang="ru-RU" sz="2000" b="1" dirty="0" smtClean="0"/>
              <a:t>- активисты ДОО, 150 </a:t>
            </a:r>
            <a:r>
              <a:rPr lang="ru-RU" sz="2000" b="1" dirty="0"/>
              <a:t>чел</a:t>
            </a:r>
            <a:r>
              <a:rPr lang="ru-RU" sz="2000" b="1" dirty="0" smtClean="0"/>
              <a:t>.</a:t>
            </a:r>
          </a:p>
          <a:p>
            <a:pPr marL="0" indent="0" fontAlgn="t">
              <a:buNone/>
            </a:pPr>
            <a:r>
              <a:rPr lang="ru-RU" sz="2000" b="1" dirty="0" smtClean="0"/>
              <a:t>Место проведения - </a:t>
            </a:r>
            <a:r>
              <a:rPr lang="ru-RU" sz="2000" b="1" dirty="0"/>
              <a:t>г. </a:t>
            </a:r>
            <a:r>
              <a:rPr lang="ru-RU" sz="2000" b="1" dirty="0" smtClean="0"/>
              <a:t>Анапа, ДОЛ «Витязево»</a:t>
            </a:r>
            <a:endParaRPr lang="ru-RU" sz="2000" dirty="0"/>
          </a:p>
          <a:p>
            <a:pPr marL="0" indent="0" fontAlgn="t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Safina\AppData\Local\Microsoft\Windows\Temporary Internet Files\Content.Outlook\4BKMQYCG\2 ОТРЯ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1" y="2092517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fina\AppData\Local\Microsoft\Windows\Temporary Internet Files\Content.Outlook\4BKMQYCG\1 ЭКСКУРС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7"/>
            <a:ext cx="3096343" cy="19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fina\AppData\Local\Microsoft\Windows\Temporary Internet Files\Content.Outlook\4BKMQYCG\5 ОТРЯ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2070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fina\AppData\Local\Microsoft\Windows\Temporary Internet Files\Content.Outlook\4BKMQYCG\3 ОТРЯ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56" y="4336066"/>
            <a:ext cx="303583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43608" cy="6476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435280" cy="4046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Летний отдых воспитанников детских домов 2015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61E1-307F-4286-8FF6-428E783B5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710952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84141"/>
              </p:ext>
            </p:extLst>
          </p:nvPr>
        </p:nvGraphicFramePr>
        <p:xfrm>
          <a:off x="0" y="476671"/>
          <a:ext cx="9066635" cy="59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89"/>
                <a:gridCol w="1626523"/>
                <a:gridCol w="1296144"/>
                <a:gridCol w="576064"/>
                <a:gridCol w="4353563"/>
                <a:gridCol w="861152"/>
              </a:tblGrid>
              <a:tr h="720081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Принадлежность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лагеря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-ков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лагеря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Дата заезда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Нурлатский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балансе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ЛТО «Теремок»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Лаишевский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балансе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Оздоровительный лагерь «Чайка»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июня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Лениногорский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балансе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 «Родничок»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июня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Казанская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школа-интернат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№11</a:t>
                      </a:r>
                      <a:r>
                        <a:rPr lang="ru-RU" sz="1400" b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балансе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 «Солнышко»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Чистопольский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балансе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ЛОЛ «Березка»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июня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Мензелинская школа-интернат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балансе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ЗОЛ «Полянка»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июня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9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Альметьевский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ЗОЛ «Полянка» Мензелинская школа-интернат VIII вида» (8 чел.); ДОЛ «Чайка» (9 чел); ЛТО «Теремок» (5 чел.); ДОЛ «Родничок» (3 чел);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составе Приволжского детского дома (5 чел.)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июня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Елабужский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«Пионер»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Нижнекамский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 «Заря» Нижнекамского района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Приволжский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смена - "Полет" (центр Лето),  2 смена - "Чайка" Вертолетного завода,  3 смена- "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Байтик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", 4 смена - "Мечта" (центр Лето)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Наб. </a:t>
                      </a:r>
                      <a:r>
                        <a:rPr lang="ru-RU" sz="1400" b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Челнинский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«Ял»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4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Лаишевский детский дом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70048"/>
            <a:ext cx="8229600" cy="4525963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1800" b="1" dirty="0" smtClean="0"/>
              <a:t>Охват </a:t>
            </a:r>
            <a:r>
              <a:rPr lang="ru-RU" sz="1800" b="1" dirty="0" smtClean="0"/>
              <a:t>детей – 28 чел.</a:t>
            </a:r>
            <a:endParaRPr lang="ru-RU" sz="1800" b="1" dirty="0"/>
          </a:p>
          <a:p>
            <a:pPr marL="0" indent="0" fontAlgn="t">
              <a:buNone/>
            </a:pPr>
            <a:r>
              <a:rPr lang="ru-RU" sz="1800" b="1" dirty="0"/>
              <a:t>Место проведения </a:t>
            </a:r>
            <a:r>
              <a:rPr lang="ru-RU" sz="1800" b="1" dirty="0" smtClean="0"/>
              <a:t>– ДОЛ «Чайка» РТ, Лаишевский район, д. Старая Пристань</a:t>
            </a:r>
          </a:p>
          <a:p>
            <a:pPr marL="0" indent="0" fontAlgn="t">
              <a:buNone/>
            </a:pPr>
            <a:r>
              <a:rPr lang="ru-RU" sz="1800" b="1" dirty="0" smtClean="0"/>
              <a:t>Сроки проведения смены-08.06-28.06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Picture 12" descr="C:\Users\Низамова\Desktop\фото открытия лагеря\чайка лаишево\IMG_8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7081"/>
            <a:ext cx="2819632" cy="18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Низамова\Desktop\фото открытия лагеря\чайка лаишево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69592"/>
            <a:ext cx="2819632" cy="18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Низамова\Desktop\фото открытия лагеря\чайка лаишево\IMG_5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38" y="2626292"/>
            <a:ext cx="2933113" cy="19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38" y="4659540"/>
            <a:ext cx="2933113" cy="195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8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1488</TotalTime>
  <Words>985</Words>
  <Application>Microsoft Office PowerPoint</Application>
  <PresentationFormat>Экран (4:3)</PresentationFormat>
  <Paragraphs>239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Об организации отдыха, оздоровления, занятости детей и подростков в Республике Татарстан в 2015 году   </vt:lpstr>
      <vt:lpstr>Презентация PowerPoint</vt:lpstr>
      <vt:lpstr> Отдых на Черноморском побережье в 2015 г.( 750 чел.) </vt:lpstr>
      <vt:lpstr>Юбилейная смена,  посвященная 90-летию Артека!</vt:lpstr>
      <vt:lpstr>Смена: «Дуслык», 1.06-18.06.2015</vt:lpstr>
      <vt:lpstr>Смена: «Буляк-белем», 1.06-18.06.2015 </vt:lpstr>
      <vt:lpstr>Смена «Время вперёд», 09.06 – 29.06.2015</vt:lpstr>
      <vt:lpstr>Летний отдых воспитанников детских домов 2015</vt:lpstr>
      <vt:lpstr>Лаишевский детский дом</vt:lpstr>
      <vt:lpstr>Лениногорский детский дом</vt:lpstr>
      <vt:lpstr>Нурлатский детский дом</vt:lpstr>
      <vt:lpstr>Чистопольский детский дом</vt:lpstr>
      <vt:lpstr>Специальная школа-интернат №11 VIII вида </vt:lpstr>
      <vt:lpstr>Мензелинская школа-интернат VIII вида </vt:lpstr>
      <vt:lpstr>Бугульминская школа-интернат I,II вида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Safina</dc:creator>
  <cp:lastModifiedBy>Safina</cp:lastModifiedBy>
  <cp:revision>81</cp:revision>
  <cp:lastPrinted>2015-06-19T14:29:30Z</cp:lastPrinted>
  <dcterms:created xsi:type="dcterms:W3CDTF">2015-03-11T14:38:43Z</dcterms:created>
  <dcterms:modified xsi:type="dcterms:W3CDTF">2015-06-22T13:41:41Z</dcterms:modified>
</cp:coreProperties>
</file>